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82" r:id="rId1"/>
  </p:sldMasterIdLst>
  <p:notesMasterIdLst>
    <p:notesMasterId r:id="rId16"/>
  </p:notesMasterIdLst>
  <p:sldIdLst>
    <p:sldId id="256" r:id="rId2"/>
    <p:sldId id="258" r:id="rId3"/>
    <p:sldId id="264" r:id="rId4"/>
    <p:sldId id="260" r:id="rId5"/>
    <p:sldId id="262" r:id="rId6"/>
    <p:sldId id="270" r:id="rId7"/>
    <p:sldId id="273" r:id="rId8"/>
    <p:sldId id="274" r:id="rId9"/>
    <p:sldId id="267" r:id="rId10"/>
    <p:sldId id="263" r:id="rId11"/>
    <p:sldId id="269" r:id="rId12"/>
    <p:sldId id="268" r:id="rId13"/>
    <p:sldId id="271" r:id="rId14"/>
    <p:sldId id="272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127"/>
    <p:restoredTop sz="93139"/>
  </p:normalViewPr>
  <p:slideViewPr>
    <p:cSldViewPr snapToGrid="0" snapToObjects="1">
      <p:cViewPr varScale="1">
        <p:scale>
          <a:sx n="84" d="100"/>
          <a:sy n="84" d="100"/>
        </p:scale>
        <p:origin x="100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Chart%20in%20Microsoft%20Office%20PowerPoint" TargetMode="External"/><Relationship Id="rId4" Type="http://schemas.openxmlformats.org/officeDocument/2006/relationships/chartUserShapes" Target="../drawings/drawing1.xml"/><Relationship Id="rId1" Type="http://schemas.microsoft.com/office/2011/relationships/chartStyle" Target="style1.xml"/><Relationship Id="rId2" Type="http://schemas.microsoft.com/office/2011/relationships/chartColorStyle" Target="colors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400"/>
              <a:t>National Readmission Costs (in billions)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explosion val="1"/>
          <c:dPt>
            <c:idx val="0"/>
            <c:bubble3D val="0"/>
            <c:spPr>
              <a:solidFill>
                <a:srgbClr val="916DAA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</c:dPt>
          <c:cat>
            <c:strRef>
              <c:f>'[Chart in Microsoft Office PowerPoint]Sheet1'!$A$2:$A$3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'[Chart in Microsoft Office PowerPoint]Sheet1'!$B$2:$B$3</c:f>
              <c:numCache>
                <c:formatCode>General</c:formatCode>
                <c:ptCount val="2"/>
                <c:pt idx="0">
                  <c:v>17.0</c:v>
                </c:pt>
                <c:pt idx="1">
                  <c:v>9.0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0.54498</cdr:x>
      <cdr:y>0.44272</cdr:y>
    </cdr:from>
    <cdr:to>
      <cdr:x>0.79208</cdr:x>
      <cdr:y>0.6008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3763891" y="2177734"/>
          <a:ext cx="1706580" cy="777619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en-US"/>
          </a:defPPr>
          <a:lvl1pPr marL="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3600" dirty="0" smtClean="0"/>
            <a:t>$17b</a:t>
          </a:r>
        </a:p>
      </cdr:txBody>
    </cdr:sp>
  </cdr:relSizeAnchor>
  <cdr:relSizeAnchor xmlns:cdr="http://schemas.openxmlformats.org/drawingml/2006/chartDrawing">
    <cdr:from>
      <cdr:x>0.21278</cdr:x>
      <cdr:y>0.5</cdr:y>
    </cdr:from>
    <cdr:to>
      <cdr:x>0.53197</cdr:x>
      <cdr:y>0.8039</cdr:y>
    </cdr:to>
    <cdr:sp macro="" textlink="">
      <cdr:nvSpPr>
        <cdr:cNvPr id="3" name="TextBox 2"/>
        <cdr:cNvSpPr txBox="1"/>
      </cdr:nvSpPr>
      <cdr:spPr>
        <a:xfrm xmlns:a="http://schemas.openxmlformats.org/drawingml/2006/main">
          <a:off x="1469549" y="2459503"/>
          <a:ext cx="2204486" cy="1494883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sz="2000" dirty="0" smtClean="0">
              <a:solidFill>
                <a:schemeClr val="tx1"/>
              </a:solidFill>
            </a:rPr>
            <a:t>non-avoidable costs</a:t>
          </a:r>
          <a:endParaRPr lang="en-US" sz="2000" dirty="0">
            <a:solidFill>
              <a:schemeClr val="tx1"/>
            </a:solidFill>
          </a:endParaRPr>
        </a:p>
      </cdr:txBody>
    </cdr:sp>
  </cdr:relSizeAnchor>
  <cdr:relSizeAnchor xmlns:cdr="http://schemas.openxmlformats.org/drawingml/2006/chartDrawing">
    <cdr:from>
      <cdr:x>0.30698</cdr:x>
      <cdr:y>0.34992</cdr:y>
    </cdr:from>
    <cdr:to>
      <cdr:x>0.5427</cdr:x>
      <cdr:y>0.49766</cdr:y>
    </cdr:to>
    <cdr:sp macro="" textlink="">
      <cdr:nvSpPr>
        <cdr:cNvPr id="4" name="TextBox 3"/>
        <cdr:cNvSpPr txBox="1"/>
      </cdr:nvSpPr>
      <cdr:spPr>
        <a:xfrm xmlns:a="http://schemas.openxmlformats.org/drawingml/2006/main">
          <a:off x="2120127" y="1721259"/>
          <a:ext cx="1628008" cy="726727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en-US"/>
          </a:defPPr>
          <a:lvl1pPr marL="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3200" dirty="0" smtClean="0"/>
            <a:t>$9b</a:t>
          </a:r>
          <a:endParaRPr lang="en-US" sz="3200" dirty="0"/>
        </a:p>
      </cdr:txBody>
    </cdr:sp>
  </cdr:relSizeAnchor>
  <cdr:relSizeAnchor xmlns:cdr="http://schemas.openxmlformats.org/drawingml/2006/chartDrawing">
    <cdr:from>
      <cdr:x>0.41724</cdr:x>
      <cdr:y>0.64441</cdr:y>
    </cdr:from>
    <cdr:to>
      <cdr:x>0.76098</cdr:x>
      <cdr:y>0.727</cdr:y>
    </cdr:to>
    <cdr:sp macro="" textlink="">
      <cdr:nvSpPr>
        <cdr:cNvPr id="5" name="TextBox 4"/>
        <cdr:cNvSpPr txBox="1"/>
      </cdr:nvSpPr>
      <cdr:spPr>
        <a:xfrm xmlns:a="http://schemas.openxmlformats.org/drawingml/2006/main">
          <a:off x="2881647" y="3169836"/>
          <a:ext cx="2374048" cy="406279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sz="2400" dirty="0" smtClean="0">
              <a:solidFill>
                <a:schemeClr val="tx1"/>
              </a:solidFill>
            </a:rPr>
            <a:t>avoidable costs</a:t>
          </a:r>
          <a:endParaRPr lang="en-US" sz="2400" dirty="0">
            <a:solidFill>
              <a:schemeClr val="tx1"/>
            </a:solidFill>
          </a:endParaRPr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BF5BD7-B89A-1C4E-9AF7-405C8A92EC4E}" type="datetimeFigureOut">
              <a:rPr lang="en-US" smtClean="0"/>
              <a:t>2/8/17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748D11-BAA0-E14F-A3BE-73F90C8954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3220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With better understanding of readmission rates per state and</a:t>
            </a:r>
            <a:r>
              <a:rPr lang="en-US" baseline="0" dirty="0" smtClean="0"/>
              <a:t> the </a:t>
            </a:r>
            <a:r>
              <a:rPr lang="en-US" baseline="0" dirty="0" err="1" smtClean="0"/>
              <a:t>biggets</a:t>
            </a:r>
            <a:r>
              <a:rPr lang="en-US" baseline="0" dirty="0" smtClean="0"/>
              <a:t> predictors of readmission rates (cheap fixes, expensive fixes) can help insurance companies choose what state to target next.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48D11-BAA0-E14F-A3BE-73F90C8954B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3941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48D11-BAA0-E14F-A3BE-73F90C8954B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4812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48D11-BAA0-E14F-A3BE-73F90C8954B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2792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48D11-BAA0-E14F-A3BE-73F90C8954B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2492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48D11-BAA0-E14F-A3BE-73F90C8954B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0179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9E016143-E03C-4CFD-AFDC-14E5BDEA754C}" type="datetimeFigureOut">
              <a:rPr lang="en-US" smtClean="0"/>
              <a:t>2/8/17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3E54A-A8CA-48C1-9504-691B58049D29}" type="datetimeFigureOut">
              <a:rPr lang="en-US" smtClean="0"/>
              <a:t>2/8/17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6C806-BBF7-471C-9527-881CE2266695}" type="datetimeFigureOut">
              <a:rPr lang="en-US" smtClean="0"/>
              <a:t>2/8/17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94063-DF36-4330-A365-08DA1FA5B7D6}" type="datetimeFigureOut">
              <a:rPr lang="en-US" smtClean="0"/>
              <a:t>2/8/17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A7C6C-0F39-4D70-8E8D-FE5B9C95FA73}" type="datetimeFigureOut">
              <a:rPr lang="en-US" smtClean="0"/>
              <a:t>2/8/17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FA4AC-08CC-42CE-BD01-C191750A04EC}" type="datetimeFigureOut">
              <a:rPr lang="en-US" smtClean="0"/>
              <a:t>2/8/17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7A723-92A7-435B-B681-F25B092FEFEB}" type="datetimeFigureOut">
              <a:rPr lang="en-US" smtClean="0"/>
              <a:t>2/8/17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70639-886C-4FCF-9EAB-ABB5DA3F3F4A}" type="datetimeFigureOut">
              <a:rPr lang="en-US" smtClean="0"/>
              <a:t>2/8/17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30651-31F4-45D2-98AE-A2108F41BC07}" type="datetimeFigureOut">
              <a:rPr lang="en-US" smtClean="0"/>
              <a:t>2/8/17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3789A-C914-4DB1-8815-80B5EC7335C5}" type="datetimeFigureOut">
              <a:rPr lang="en-US" smtClean="0"/>
              <a:t>2/8/17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440AA-91A0-436F-8FDB-C0F939DCAE21}" type="datetimeFigureOut">
              <a:rPr lang="en-US" smtClean="0"/>
              <a:t>2/8/17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0E59FD0C-5451-4CA0-86AF-E70AE3279989}" type="datetimeFigureOut">
              <a:rPr lang="en-US" smtClean="0"/>
              <a:t>2/8/17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919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3" r:id="rId1"/>
    <p:sldLayoutId id="2147483884" r:id="rId2"/>
    <p:sldLayoutId id="2147483885" r:id="rId3"/>
    <p:sldLayoutId id="2147483886" r:id="rId4"/>
    <p:sldLayoutId id="2147483887" r:id="rId5"/>
    <p:sldLayoutId id="2147483888" r:id="rId6"/>
    <p:sldLayoutId id="2147483889" r:id="rId7"/>
    <p:sldLayoutId id="2147483890" r:id="rId8"/>
    <p:sldLayoutId id="2147483891" r:id="rId9"/>
    <p:sldLayoutId id="2147483892" r:id="rId10"/>
    <p:sldLayoutId id="2147483893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microsoft.com/office/2007/relationships/hdphoto" Target="../media/hdphoto7.wdp"/><Relationship Id="rId5" Type="http://schemas.openxmlformats.org/officeDocument/2006/relationships/image" Target="../media/image2.png"/><Relationship Id="rId6" Type="http://schemas.microsoft.com/office/2007/relationships/hdphoto" Target="../media/hdphoto8.wdp"/><Relationship Id="rId7" Type="http://schemas.openxmlformats.org/officeDocument/2006/relationships/image" Target="../media/image17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4" Type="http://schemas.openxmlformats.org/officeDocument/2006/relationships/image" Target="../media/image2.png"/><Relationship Id="rId5" Type="http://schemas.microsoft.com/office/2007/relationships/hdphoto" Target="../media/hdphoto6.wdp"/><Relationship Id="rId6" Type="http://schemas.openxmlformats.org/officeDocument/2006/relationships/image" Target="../media/image6.tiff"/><Relationship Id="rId7" Type="http://schemas.openxmlformats.org/officeDocument/2006/relationships/image" Target="../media/image18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microsoft.com/office/2007/relationships/hdphoto" Target="../media/hdphoto3.wdp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microsoft.com/office/2007/relationships/hdphoto" Target="../media/hdphoto1.wdp"/><Relationship Id="rId5" Type="http://schemas.openxmlformats.org/officeDocument/2006/relationships/chart" Target="../charts/chart1.xm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2.png"/><Relationship Id="rId5" Type="http://schemas.microsoft.com/office/2007/relationships/hdphoto" Target="../media/hdphoto2.wdp"/><Relationship Id="rId6" Type="http://schemas.openxmlformats.org/officeDocument/2006/relationships/image" Target="../media/image4.png"/><Relationship Id="rId7" Type="http://schemas.microsoft.com/office/2007/relationships/hdphoto" Target="../media/hdphoto3.wdp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4" Type="http://schemas.openxmlformats.org/officeDocument/2006/relationships/image" Target="../media/image2.png"/><Relationship Id="rId5" Type="http://schemas.microsoft.com/office/2007/relationships/hdphoto" Target="../media/hdphoto5.wdp"/><Relationship Id="rId6" Type="http://schemas.openxmlformats.org/officeDocument/2006/relationships/image" Target="../media/image5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microsoft.com/office/2007/relationships/hdphoto" Target="../media/hdphoto3.wdp"/><Relationship Id="rId5" Type="http://schemas.openxmlformats.org/officeDocument/2006/relationships/image" Target="../media/image2.png"/><Relationship Id="rId6" Type="http://schemas.microsoft.com/office/2007/relationships/hdphoto" Target="../media/hdphoto6.wdp"/><Relationship Id="rId7" Type="http://schemas.openxmlformats.org/officeDocument/2006/relationships/image" Target="../media/image6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4" Type="http://schemas.openxmlformats.org/officeDocument/2006/relationships/image" Target="../media/image2.png"/><Relationship Id="rId5" Type="http://schemas.microsoft.com/office/2007/relationships/hdphoto" Target="../media/hdphoto8.wdp"/><Relationship Id="rId6" Type="http://schemas.openxmlformats.org/officeDocument/2006/relationships/hyperlink" Target="http://www.predictingreadmissions.com/" TargetMode="External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microsoft.com/office/2007/relationships/hdphoto" Target="../media/hdphoto7.wdp"/><Relationship Id="rId5" Type="http://schemas.openxmlformats.org/officeDocument/2006/relationships/image" Target="../media/image2.png"/><Relationship Id="rId6" Type="http://schemas.microsoft.com/office/2007/relationships/hdphoto" Target="../media/hdphoto8.wdp"/><Relationship Id="rId7" Type="http://schemas.openxmlformats.org/officeDocument/2006/relationships/image" Target="../media/image7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3.jpg"/><Relationship Id="rId12" Type="http://schemas.openxmlformats.org/officeDocument/2006/relationships/image" Target="../media/image14.tiff"/><Relationship Id="rId13" Type="http://schemas.openxmlformats.org/officeDocument/2006/relationships/image" Target="../media/image15.tiff"/><Relationship Id="rId14" Type="http://schemas.openxmlformats.org/officeDocument/2006/relationships/image" Target="../media/image16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3" Type="http://schemas.microsoft.com/office/2007/relationships/hdphoto" Target="../media/hdphoto7.wdp"/><Relationship Id="rId4" Type="http://schemas.openxmlformats.org/officeDocument/2006/relationships/image" Target="../media/image2.png"/><Relationship Id="rId5" Type="http://schemas.microsoft.com/office/2007/relationships/hdphoto" Target="../media/hdphoto8.wdp"/><Relationship Id="rId6" Type="http://schemas.openxmlformats.org/officeDocument/2006/relationships/image" Target="../media/image8.jpg"/><Relationship Id="rId7" Type="http://schemas.openxmlformats.org/officeDocument/2006/relationships/image" Target="../media/image9.tiff"/><Relationship Id="rId8" Type="http://schemas.openxmlformats.org/officeDocument/2006/relationships/image" Target="../media/image10.tiff"/><Relationship Id="rId9" Type="http://schemas.openxmlformats.org/officeDocument/2006/relationships/image" Target="../media/image11.jpg"/><Relationship Id="rId10" Type="http://schemas.openxmlformats.org/officeDocument/2006/relationships/image" Target="../media/image1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65537" y="136346"/>
            <a:ext cx="103533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Breaking the Cycle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t="15089" b="14342"/>
          <a:stretch/>
        </p:blipFill>
        <p:spPr>
          <a:xfrm>
            <a:off x="2442017" y="1629126"/>
            <a:ext cx="6741739" cy="4381963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7692681" y="6226533"/>
            <a:ext cx="377285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Sheena Sharma</a:t>
            </a:r>
            <a:endParaRPr lang="en-US" sz="32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641745" y="351789"/>
            <a:ext cx="469127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A tool to </a:t>
            </a:r>
            <a:r>
              <a:rPr lang="en-US" sz="20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predict hospital readmissions</a:t>
            </a:r>
            <a:endParaRPr lang="en-US" sz="20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442017" y="1629126"/>
            <a:ext cx="6741739" cy="4381963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292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719" b="89770" l="3182" r="97273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50595" y="1000525"/>
            <a:ext cx="8382000" cy="49657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1">
                <a:tint val="45000"/>
                <a:satMod val="400000"/>
              </a:schemeClr>
            </a:duotone>
            <a:alphaModFix amt="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hotocopy/>
                    </a14:imgEffect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8000" y="1303866"/>
            <a:ext cx="10718800" cy="446250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02104" y="-27779"/>
            <a:ext cx="91270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States with less data have lower error</a:t>
            </a:r>
            <a:endParaRPr lang="en-US" sz="32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5465" y="827937"/>
            <a:ext cx="10523870" cy="5414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097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719" b="89770" l="3182" r="97273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05000" y="946150"/>
            <a:ext cx="8382000" cy="49657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07999" y="186267"/>
            <a:ext cx="91270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R</a:t>
            </a:r>
            <a:r>
              <a:rPr lang="en-US" sz="3600" b="1" baseline="300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2  </a:t>
            </a:r>
            <a:r>
              <a:rPr lang="en-US" sz="36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of Important Features</a:t>
            </a:r>
            <a:endParaRPr lang="en-US" sz="3600" b="1" baseline="300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alphaModFix amt="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/>
                    </a14:imgEffect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8000" y="1303866"/>
            <a:ext cx="10718800" cy="446250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499016" y="1303866"/>
            <a:ext cx="840948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Important features were selected by a recursive elimination search </a:t>
            </a:r>
            <a:r>
              <a:rPr lang="mr-IN" sz="28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–</a:t>
            </a:r>
            <a:r>
              <a:rPr lang="en-US" sz="28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 coefficients assigned to features (greedy algorithm)</a:t>
            </a:r>
            <a:endParaRPr lang="en-US" sz="28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734518" y="3492708"/>
            <a:ext cx="4195459" cy="3132423"/>
            <a:chOff x="1507916" y="4228235"/>
            <a:chExt cx="3422061" cy="2396896"/>
          </a:xfrm>
        </p:grpSpPr>
        <p:pic>
          <p:nvPicPr>
            <p:cNvPr id="25" name="Picture 24"/>
            <p:cNvPicPr>
              <a:picLocks noChangeAspect="1"/>
            </p:cNvPicPr>
            <p:nvPr/>
          </p:nvPicPr>
          <p:blipFill rotWithShape="1">
            <a:blip r:embed="rId6"/>
            <a:srcRect r="4410"/>
            <a:stretch/>
          </p:blipFill>
          <p:spPr>
            <a:xfrm>
              <a:off x="1507916" y="4248289"/>
              <a:ext cx="3394134" cy="2361561"/>
            </a:xfrm>
            <a:prstGeom prst="rect">
              <a:avLst/>
            </a:prstGeom>
          </p:spPr>
        </p:pic>
        <p:sp>
          <p:nvSpPr>
            <p:cNvPr id="28" name="Rectangle 27"/>
            <p:cNvSpPr/>
            <p:nvPr/>
          </p:nvSpPr>
          <p:spPr>
            <a:xfrm>
              <a:off x="1507916" y="4248289"/>
              <a:ext cx="3422061" cy="2376842"/>
            </a:xfrm>
            <a:prstGeom prst="rect">
              <a:avLst/>
            </a:prstGeom>
            <a:noFill/>
            <a:ln w="5715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2117273" y="4228235"/>
              <a:ext cx="238398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solidFill>
                    <a:schemeClr val="bg1"/>
                  </a:solidFill>
                </a:rPr>
                <a:t>Recursive </a:t>
              </a:r>
              <a:r>
                <a:rPr lang="en-US" sz="1200" smtClean="0">
                  <a:solidFill>
                    <a:schemeClr val="bg1"/>
                  </a:solidFill>
                </a:rPr>
                <a:t>Feature Elimination</a:t>
              </a:r>
              <a:endParaRPr 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6" name="Oval 5"/>
          <p:cNvSpPr/>
          <p:nvPr/>
        </p:nvSpPr>
        <p:spPr>
          <a:xfrm>
            <a:off x="3852471" y="3597639"/>
            <a:ext cx="551895" cy="614786"/>
          </a:xfrm>
          <a:prstGeom prst="ellipse">
            <a:avLst/>
          </a:prstGeom>
          <a:noFill/>
          <a:ln w="571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52242" y="4619261"/>
            <a:ext cx="5491678" cy="1292589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5752242" y="3448896"/>
            <a:ext cx="565403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Correlations of important features and target (Ex. AR)</a:t>
            </a:r>
            <a:endParaRPr lang="en-US" sz="28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0153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9408" y="1461730"/>
            <a:ext cx="8795756" cy="479555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719" b="89770" l="3182" r="97273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16760" y="1291590"/>
            <a:ext cx="8382000" cy="49657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74260" y="237024"/>
            <a:ext cx="101809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Small states have </a:t>
            </a:r>
            <a:r>
              <a:rPr lang="en-US" sz="3600" b="1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lower percent error</a:t>
            </a:r>
            <a:endParaRPr lang="en-US" sz="3600" b="1" baseline="300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9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74260" y="237024"/>
            <a:ext cx="101809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Output:</a:t>
            </a:r>
            <a:endParaRPr lang="en-US" sz="3600" b="1" baseline="300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580" y="883355"/>
            <a:ext cx="11672250" cy="5517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434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7434" y="883355"/>
            <a:ext cx="9350613" cy="547106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74260" y="237024"/>
            <a:ext cx="101809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Input:</a:t>
            </a:r>
            <a:endParaRPr lang="en-US" sz="3600" b="1" baseline="300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7620001" y="5791200"/>
            <a:ext cx="702365" cy="13252"/>
          </a:xfrm>
          <a:prstGeom prst="straightConnector1">
            <a:avLst/>
          </a:prstGeom>
          <a:ln w="762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8135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103437" y="1355565"/>
            <a:ext cx="10718800" cy="5483519"/>
            <a:chOff x="1050429" y="1381170"/>
            <a:chExt cx="10718800" cy="5483519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chemeClr val="accent1">
                  <a:tint val="45000"/>
                  <a:satMod val="400000"/>
                </a:schemeClr>
              </a:duotone>
              <a:alphaModFix amt="5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Photocopy/>
                      </a14:imgEffect>
                      <a14:imgEffect>
                        <a14:colorTemperature colorTemp="47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050429" y="1381170"/>
              <a:ext cx="10718800" cy="4462503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/>
          </p:nvSpPr>
          <p:spPr>
            <a:xfrm>
              <a:off x="2133602" y="5787471"/>
              <a:ext cx="9117494" cy="10772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3200" dirty="0" smtClean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To predicting factors of </a:t>
              </a:r>
              <a:r>
                <a:rPr lang="en-US" sz="32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h</a:t>
              </a:r>
              <a:r>
                <a:rPr lang="en-US" sz="3200" dirty="0" smtClean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ospital readmissions</a:t>
              </a:r>
              <a:endParaRPr lang="en-US" sz="3200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  <a:p>
              <a:r>
                <a:rPr lang="en-US" sz="3200" dirty="0" smtClean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after heart failure  </a:t>
              </a:r>
              <a:endParaRPr lang="en-US" sz="3200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</p:grpSp>
      <p:sp>
        <p:nvSpPr>
          <p:cNvPr id="7" name="Rectangle 6"/>
          <p:cNvSpPr/>
          <p:nvPr/>
        </p:nvSpPr>
        <p:spPr>
          <a:xfrm>
            <a:off x="3519351" y="162591"/>
            <a:ext cx="908992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Readmissions are </a:t>
            </a:r>
            <a:r>
              <a:rPr lang="en-US" sz="32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very</a:t>
            </a:r>
            <a:r>
              <a:rPr lang="en-US" sz="32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 costly</a:t>
            </a:r>
            <a:r>
              <a:rPr lang="en-US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.</a:t>
            </a:r>
          </a:p>
        </p:txBody>
      </p:sp>
      <p:sp>
        <p:nvSpPr>
          <p:cNvPr id="8" name="Rectangle 7"/>
          <p:cNvSpPr/>
          <p:nvPr/>
        </p:nvSpPr>
        <p:spPr>
          <a:xfrm>
            <a:off x="610822" y="44185"/>
            <a:ext cx="293909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Problem:</a:t>
            </a:r>
            <a:endParaRPr lang="en-US" sz="4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924617" y="5153667"/>
            <a:ext cx="293909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Goal:</a:t>
            </a:r>
            <a:endParaRPr lang="en-US" sz="4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graphicFrame>
        <p:nvGraphicFramePr>
          <p:cNvPr id="14" name="Chart 1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60191883"/>
              </p:ext>
            </p:extLst>
          </p:nvPr>
        </p:nvGraphicFramePr>
        <p:xfrm>
          <a:off x="2394166" y="747366"/>
          <a:ext cx="6906482" cy="491900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877394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8315" y="3467927"/>
            <a:ext cx="6940203" cy="326198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alphaModFix amt="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/>
                    </a14:imgEffect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06597" y="991939"/>
            <a:ext cx="10718800" cy="446250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719" b="89770" l="3182" r="97273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51431" y="1138311"/>
            <a:ext cx="8382000" cy="49657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03510" y="107872"/>
            <a:ext cx="115249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Heart Failure - biggest predictor of readmissions</a:t>
            </a:r>
            <a:endParaRPr lang="en-US" sz="32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764289" y="946149"/>
            <a:ext cx="2522033" cy="1781620"/>
          </a:xfrm>
          <a:prstGeom prst="roundRect">
            <a:avLst/>
          </a:prstGeom>
          <a:solidFill>
            <a:schemeClr val="tx1">
              <a:lumMod val="75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6484364" y="832598"/>
            <a:ext cx="2334510" cy="1756476"/>
          </a:xfrm>
          <a:prstGeom prst="roundRect">
            <a:avLst/>
          </a:prstGeom>
          <a:solidFill>
            <a:schemeClr val="tx1">
              <a:lumMod val="75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585063" y="1187660"/>
            <a:ext cx="219757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tx2">
                    <a:lumMod val="10000"/>
                  </a:schemeClr>
                </a:solidFill>
              </a:rPr>
              <a:t>Data Exploration</a:t>
            </a:r>
            <a:endParaRPr lang="en-US" sz="2800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50773" y="1136064"/>
            <a:ext cx="217023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tx2">
                    <a:lumMod val="10000"/>
                  </a:schemeClr>
                </a:solidFill>
              </a:rPr>
              <a:t>Data Wrangling/Cleaning</a:t>
            </a:r>
            <a:endParaRPr lang="en-US" sz="2800" dirty="0">
              <a:solidFill>
                <a:schemeClr val="tx2">
                  <a:lumMod val="10000"/>
                </a:schemeClr>
              </a:solidFill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950773" y="3841659"/>
            <a:ext cx="2170233" cy="2517077"/>
            <a:chOff x="950773" y="3841659"/>
            <a:chExt cx="2170233" cy="2517077"/>
          </a:xfrm>
        </p:grpSpPr>
        <p:sp>
          <p:nvSpPr>
            <p:cNvPr id="17" name="Rounded Rectangle 16"/>
            <p:cNvSpPr/>
            <p:nvPr/>
          </p:nvSpPr>
          <p:spPr>
            <a:xfrm>
              <a:off x="950773" y="3841659"/>
              <a:ext cx="2170233" cy="2517077"/>
            </a:xfrm>
            <a:prstGeom prst="roundRect">
              <a:avLst/>
            </a:prstGeom>
            <a:solidFill>
              <a:schemeClr val="tx1">
                <a:lumMod val="75000"/>
              </a:schemeClr>
            </a:solidFill>
            <a:ln w="76200">
              <a:solidFill>
                <a:schemeClr val="tx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115212" y="4039581"/>
              <a:ext cx="1929332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bg2">
                      <a:lumMod val="75000"/>
                    </a:schemeClr>
                  </a:solidFill>
                </a:rPr>
                <a:t>-6 unique Medicare data sets </a:t>
              </a:r>
            </a:p>
            <a:p>
              <a:endParaRPr lang="en-US" dirty="0">
                <a:solidFill>
                  <a:schemeClr val="bg2">
                    <a:lumMod val="75000"/>
                  </a:schemeClr>
                </a:solidFill>
              </a:endParaRPr>
            </a:p>
            <a:p>
              <a:r>
                <a:rPr lang="en-US" dirty="0" smtClean="0">
                  <a:solidFill>
                    <a:schemeClr val="bg2">
                      <a:lumMod val="75000"/>
                    </a:schemeClr>
                  </a:solidFill>
                </a:rPr>
                <a:t>-Spending per claim, infection rates, patient satisfaction</a:t>
              </a:r>
              <a:endParaRPr lang="en-US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cxnSp>
        <p:nvCxnSpPr>
          <p:cNvPr id="22" name="Straight Arrow Connector 21"/>
          <p:cNvCxnSpPr/>
          <p:nvPr/>
        </p:nvCxnSpPr>
        <p:spPr>
          <a:xfrm>
            <a:off x="4537516" y="1816248"/>
            <a:ext cx="885395" cy="12313"/>
          </a:xfrm>
          <a:prstGeom prst="straightConnector1">
            <a:avLst/>
          </a:prstGeom>
          <a:ln w="152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10004754" y="1836959"/>
            <a:ext cx="885395" cy="12313"/>
          </a:xfrm>
          <a:prstGeom prst="straightConnector1">
            <a:avLst/>
          </a:prstGeom>
          <a:ln w="152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2069212" y="2899463"/>
            <a:ext cx="0" cy="820517"/>
          </a:xfrm>
          <a:prstGeom prst="straightConnector1">
            <a:avLst/>
          </a:prstGeom>
          <a:ln w="76200"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7769332" y="2689419"/>
            <a:ext cx="1088" cy="620302"/>
          </a:xfrm>
          <a:prstGeom prst="straightConnector1">
            <a:avLst/>
          </a:prstGeom>
          <a:ln w="76200"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/>
          <p:cNvSpPr/>
          <p:nvPr/>
        </p:nvSpPr>
        <p:spPr>
          <a:xfrm>
            <a:off x="4149934" y="3447217"/>
            <a:ext cx="6958584" cy="3282696"/>
          </a:xfrm>
          <a:prstGeom prst="rect">
            <a:avLst/>
          </a:prstGeom>
          <a:noFill/>
          <a:ln w="571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449415" y="6084417"/>
            <a:ext cx="4553712" cy="2743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383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719" b="89770" l="3182" r="97273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05000" y="946150"/>
            <a:ext cx="8382000" cy="49657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alphaModFix amt="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/>
                    </a14:imgEffect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7998" y="1197748"/>
            <a:ext cx="10718800" cy="446250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64289" y="63178"/>
            <a:ext cx="91270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Lower readmissions in rural states</a:t>
            </a:r>
            <a:endParaRPr lang="en-US" sz="32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6"/>
          <a:srcRect t="11873"/>
          <a:stretch/>
        </p:blipFill>
        <p:spPr>
          <a:xfrm>
            <a:off x="1558790" y="1208424"/>
            <a:ext cx="8617217" cy="515726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05000" y="1365409"/>
            <a:ext cx="64008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smtClean="0">
                <a:solidFill>
                  <a:schemeClr val="accent1">
                    <a:lumMod val="50000"/>
                  </a:schemeClr>
                </a:solidFill>
              </a:rPr>
              <a:t>Risk Standardized Readmission Rates by State </a:t>
            </a:r>
            <a:endParaRPr lang="en-US" sz="2200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1823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719" b="89770" l="3182" r="97273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64764" y="526426"/>
            <a:ext cx="8382000" cy="49657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1">
                <a:tint val="45000"/>
                <a:satMod val="400000"/>
              </a:schemeClr>
            </a:duotone>
            <a:alphaModFix amt="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hotocopy/>
                    </a14:imgEffect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90683" y="825480"/>
            <a:ext cx="10718800" cy="4462503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10129414" y="1378276"/>
            <a:ext cx="885395" cy="12313"/>
          </a:xfrm>
          <a:prstGeom prst="straightConnector1">
            <a:avLst/>
          </a:prstGeom>
          <a:ln w="152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/>
          <p:cNvSpPr/>
          <p:nvPr/>
        </p:nvSpPr>
        <p:spPr>
          <a:xfrm>
            <a:off x="7016331" y="621125"/>
            <a:ext cx="2522033" cy="1781620"/>
          </a:xfrm>
          <a:prstGeom prst="roundRect">
            <a:avLst/>
          </a:prstGeom>
          <a:solidFill>
            <a:schemeClr val="tx1">
              <a:lumMod val="75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7192230" y="900347"/>
            <a:ext cx="217023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tx2">
                    <a:lumMod val="10000"/>
                  </a:schemeClr>
                </a:solidFill>
              </a:rPr>
              <a:t>Model </a:t>
            </a:r>
          </a:p>
          <a:p>
            <a:pPr algn="ctr"/>
            <a:r>
              <a:rPr lang="en-US" sz="2800" dirty="0" smtClean="0">
                <a:solidFill>
                  <a:schemeClr val="tx2">
                    <a:lumMod val="10000"/>
                  </a:schemeClr>
                </a:solidFill>
              </a:rPr>
              <a:t>Selection/</a:t>
            </a:r>
          </a:p>
          <a:p>
            <a:pPr algn="ctr"/>
            <a:r>
              <a:rPr lang="en-US" sz="2800" dirty="0" smtClean="0">
                <a:solidFill>
                  <a:schemeClr val="tx2">
                    <a:lumMod val="10000"/>
                  </a:schemeClr>
                </a:solidFill>
              </a:rPr>
              <a:t>Training </a:t>
            </a:r>
            <a:endParaRPr lang="en-US" sz="2800" dirty="0">
              <a:solidFill>
                <a:schemeClr val="tx2">
                  <a:lumMod val="10000"/>
                </a:schemeClr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7367674" y="3823118"/>
            <a:ext cx="2777245" cy="2282593"/>
            <a:chOff x="7337914" y="3848390"/>
            <a:chExt cx="2777245" cy="2282593"/>
          </a:xfrm>
        </p:grpSpPr>
        <p:sp>
          <p:nvSpPr>
            <p:cNvPr id="12" name="Rounded Rectangle 11"/>
            <p:cNvSpPr/>
            <p:nvPr/>
          </p:nvSpPr>
          <p:spPr>
            <a:xfrm>
              <a:off x="7337914" y="3848390"/>
              <a:ext cx="2733299" cy="2282593"/>
            </a:xfrm>
            <a:prstGeom prst="roundRect">
              <a:avLst/>
            </a:prstGeom>
            <a:solidFill>
              <a:schemeClr val="tx1">
                <a:lumMod val="75000"/>
              </a:schemeClr>
            </a:solidFill>
            <a:ln w="76200">
              <a:solidFill>
                <a:schemeClr val="tx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484728" y="3973821"/>
              <a:ext cx="2630431" cy="20928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charset="0"/>
                <a:buChar char="•"/>
              </a:pPr>
              <a:r>
                <a:rPr lang="en-US" dirty="0" smtClean="0">
                  <a:solidFill>
                    <a:schemeClr val="tx1">
                      <a:lumMod val="50000"/>
                    </a:schemeClr>
                  </a:solidFill>
                </a:rPr>
                <a:t>Linear Regression</a:t>
              </a:r>
            </a:p>
            <a:p>
              <a:pPr marL="285750" indent="-285750">
                <a:buFont typeface="Arial" charset="0"/>
                <a:buChar char="•"/>
              </a:pPr>
              <a:r>
                <a:rPr lang="en-US" dirty="0" smtClean="0">
                  <a:solidFill>
                    <a:schemeClr val="tx1">
                      <a:lumMod val="50000"/>
                    </a:schemeClr>
                  </a:solidFill>
                </a:rPr>
                <a:t>Ridge Regression</a:t>
              </a:r>
            </a:p>
            <a:p>
              <a:pPr marL="285750" indent="-285750">
                <a:buFont typeface="Arial" charset="0"/>
                <a:buChar char="•"/>
              </a:pPr>
              <a:r>
                <a:rPr lang="en-US" dirty="0" smtClean="0">
                  <a:solidFill>
                    <a:schemeClr val="tx1">
                      <a:lumMod val="50000"/>
                    </a:schemeClr>
                  </a:solidFill>
                </a:rPr>
                <a:t>Support Vector Regression </a:t>
              </a:r>
            </a:p>
            <a:p>
              <a:pPr marL="285750" indent="-285750">
                <a:buFont typeface="Arial" charset="0"/>
                <a:buChar char="•"/>
              </a:pPr>
              <a:r>
                <a:rPr lang="en-US" sz="2000" b="1" dirty="0" smtClean="0">
                  <a:solidFill>
                    <a:schemeClr val="bg2">
                      <a:lumMod val="75000"/>
                    </a:schemeClr>
                  </a:solidFill>
                </a:rPr>
                <a:t>Random Forest Regression</a:t>
              </a:r>
            </a:p>
            <a:p>
              <a:pPr marL="285750" indent="-285750">
                <a:buFont typeface="Arial" charset="0"/>
                <a:buChar char="•"/>
              </a:pPr>
              <a:endParaRPr lang="en-US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sp>
        <p:nvSpPr>
          <p:cNvPr id="18" name="Rounded Rectangle 17"/>
          <p:cNvSpPr/>
          <p:nvPr/>
        </p:nvSpPr>
        <p:spPr>
          <a:xfrm>
            <a:off x="1808583" y="621125"/>
            <a:ext cx="2378224" cy="1782696"/>
          </a:xfrm>
          <a:prstGeom prst="roundRect">
            <a:avLst/>
          </a:prstGeom>
          <a:solidFill>
            <a:schemeClr val="tx1">
              <a:lumMod val="75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1886809" y="818953"/>
            <a:ext cx="222177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tx2">
                    <a:lumMod val="10000"/>
                  </a:schemeClr>
                </a:solidFill>
              </a:rPr>
              <a:t>Feature </a:t>
            </a:r>
            <a:r>
              <a:rPr lang="en-US" sz="2800" dirty="0" smtClean="0">
                <a:solidFill>
                  <a:schemeClr val="tx2">
                    <a:lumMod val="10000"/>
                  </a:schemeClr>
                </a:solidFill>
              </a:rPr>
              <a:t>Selection/</a:t>
            </a:r>
          </a:p>
          <a:p>
            <a:pPr algn="ctr"/>
            <a:r>
              <a:rPr lang="en-US" sz="2800" dirty="0" smtClean="0">
                <a:solidFill>
                  <a:schemeClr val="tx2">
                    <a:lumMod val="10000"/>
                  </a:schemeClr>
                </a:solidFill>
              </a:rPr>
              <a:t>Engineering</a:t>
            </a:r>
            <a:endParaRPr lang="en-US" sz="2800" dirty="0">
              <a:solidFill>
                <a:schemeClr val="tx2">
                  <a:lumMod val="10000"/>
                </a:schemeClr>
              </a:solidFill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5165638" y="1513603"/>
            <a:ext cx="885395" cy="12313"/>
          </a:xfrm>
          <a:prstGeom prst="straightConnector1">
            <a:avLst/>
          </a:prstGeom>
          <a:ln w="152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815191" y="1427003"/>
            <a:ext cx="885395" cy="12313"/>
          </a:xfrm>
          <a:prstGeom prst="straightConnector1">
            <a:avLst/>
          </a:prstGeom>
          <a:ln w="152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/>
          <p:cNvGrpSpPr/>
          <p:nvPr/>
        </p:nvGrpSpPr>
        <p:grpSpPr>
          <a:xfrm>
            <a:off x="1348369" y="3585154"/>
            <a:ext cx="3907750" cy="2939338"/>
            <a:chOff x="1179158" y="3822659"/>
            <a:chExt cx="3422061" cy="2384417"/>
          </a:xfrm>
        </p:grpSpPr>
        <p:pic>
          <p:nvPicPr>
            <p:cNvPr id="22" name="Picture 21"/>
            <p:cNvPicPr>
              <a:picLocks noChangeAspect="1"/>
            </p:cNvPicPr>
            <p:nvPr/>
          </p:nvPicPr>
          <p:blipFill rotWithShape="1">
            <a:blip r:embed="rId7"/>
            <a:srcRect r="4410"/>
            <a:stretch/>
          </p:blipFill>
          <p:spPr>
            <a:xfrm>
              <a:off x="1193121" y="3845514"/>
              <a:ext cx="3394134" cy="2361562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1179158" y="3822659"/>
              <a:ext cx="3422061" cy="2376842"/>
            </a:xfrm>
            <a:prstGeom prst="rect">
              <a:avLst/>
            </a:prstGeom>
            <a:noFill/>
            <a:ln w="5715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712159" y="3822659"/>
              <a:ext cx="238398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solidFill>
                    <a:schemeClr val="bg1"/>
                  </a:solidFill>
                </a:rPr>
                <a:t>Recursive Feature Elimination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23" name="Straight Arrow Connector 22"/>
          <p:cNvCxnSpPr/>
          <p:nvPr/>
        </p:nvCxnSpPr>
        <p:spPr>
          <a:xfrm flipH="1">
            <a:off x="2983207" y="2561442"/>
            <a:ext cx="14488" cy="793168"/>
          </a:xfrm>
          <a:prstGeom prst="straightConnector1">
            <a:avLst/>
          </a:prstGeom>
          <a:ln w="76200"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602104" y="-27779"/>
            <a:ext cx="91270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Choosing a Random Forest Regression</a:t>
            </a:r>
            <a:endParaRPr lang="en-US" sz="32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8507896" y="2565186"/>
            <a:ext cx="0" cy="805734"/>
          </a:xfrm>
          <a:prstGeom prst="straightConnector1">
            <a:avLst/>
          </a:prstGeom>
          <a:ln w="76200"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4817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719" b="89770" l="3182" r="97273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05000" y="946150"/>
            <a:ext cx="8382000" cy="49657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alphaModFix amt="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/>
                    </a14:imgEffect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8000" y="1303866"/>
            <a:ext cx="10718800" cy="446250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08000" y="2543142"/>
            <a:ext cx="10718800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hlinkClick r:id="rId6"/>
              </a:rPr>
              <a:t>www.predictingreadmissions.com</a:t>
            </a:r>
            <a:endParaRPr lang="en-US" sz="4500" b="1" dirty="0" smtClean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algn="ctr"/>
            <a:endParaRPr lang="en-US" sz="4500" b="1" dirty="0" smtClean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algn="ctr"/>
            <a:endParaRPr lang="en-US" sz="45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420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719" b="89770" l="3182" r="97273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05000" y="946150"/>
            <a:ext cx="8382000" cy="49657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1">
                <a:tint val="45000"/>
                <a:satMod val="400000"/>
              </a:schemeClr>
            </a:duotone>
            <a:alphaModFix amt="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hotocopy/>
                    </a14:imgEffect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8000" y="1303866"/>
            <a:ext cx="10718800" cy="4462503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>
            <a:off x="965200" y="1000525"/>
            <a:ext cx="885395" cy="12313"/>
          </a:xfrm>
          <a:prstGeom prst="straightConnector1">
            <a:avLst/>
          </a:prstGeom>
          <a:ln w="152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ounded Rectangle 5"/>
          <p:cNvSpPr/>
          <p:nvPr/>
        </p:nvSpPr>
        <p:spPr>
          <a:xfrm>
            <a:off x="2180428" y="674931"/>
            <a:ext cx="4773386" cy="601183"/>
          </a:xfrm>
          <a:prstGeom prst="roundRect">
            <a:avLst/>
          </a:prstGeom>
          <a:solidFill>
            <a:schemeClr val="tx1">
              <a:lumMod val="75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406156" y="734103"/>
            <a:ext cx="43190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tx2">
                    <a:lumMod val="10000"/>
                  </a:schemeClr>
                </a:solidFill>
              </a:rPr>
              <a:t>Testing and Validation</a:t>
            </a:r>
            <a:endParaRPr lang="en-US" sz="2800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02104" y="-27779"/>
            <a:ext cx="91270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Relatively low </a:t>
            </a:r>
            <a:r>
              <a:rPr lang="en-US" sz="32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error across states</a:t>
            </a:r>
            <a:endParaRPr lang="en-US" sz="32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5200" y="1419745"/>
            <a:ext cx="9570278" cy="5169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411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65537" y="136346"/>
            <a:ext cx="103533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Breaking the Cycle</a:t>
            </a:r>
            <a:endParaRPr lang="en-US" sz="4800" dirty="0" smtClean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864056" y="1447249"/>
            <a:ext cx="6105635" cy="4409632"/>
            <a:chOff x="2601044" y="1182786"/>
            <a:chExt cx="6635722" cy="4632863"/>
          </a:xfrm>
        </p:grpSpPr>
        <p:grpSp>
          <p:nvGrpSpPr>
            <p:cNvPr id="5" name="Group 4"/>
            <p:cNvGrpSpPr/>
            <p:nvPr/>
          </p:nvGrpSpPr>
          <p:grpSpPr>
            <a:xfrm>
              <a:off x="2601044" y="1182786"/>
              <a:ext cx="6635722" cy="4632863"/>
              <a:chOff x="2442017" y="1629126"/>
              <a:chExt cx="6741739" cy="4381963"/>
            </a:xfrm>
          </p:grpSpPr>
          <p:pic>
            <p:nvPicPr>
              <p:cNvPr id="9" name="Picture 8"/>
              <p:cNvPicPr>
                <a:picLocks noChangeAspect="1"/>
              </p:cNvPicPr>
              <p:nvPr/>
            </p:nvPicPr>
            <p:blipFill rotWithShape="1">
              <a:blip r:embed="rId2"/>
              <a:srcRect t="15089" b="14342"/>
              <a:stretch/>
            </p:blipFill>
            <p:spPr>
              <a:xfrm>
                <a:off x="2442017" y="1629126"/>
                <a:ext cx="6741739" cy="4381963"/>
              </a:xfrm>
              <a:prstGeom prst="rect">
                <a:avLst/>
              </a:prstGeom>
            </p:spPr>
          </p:pic>
          <p:sp>
            <p:nvSpPr>
              <p:cNvPr id="3" name="Rectangle 2"/>
              <p:cNvSpPr/>
              <p:nvPr/>
            </p:nvSpPr>
            <p:spPr>
              <a:xfrm>
                <a:off x="2442017" y="1629126"/>
                <a:ext cx="6741739" cy="4381963"/>
              </a:xfrm>
              <a:prstGeom prst="rect">
                <a:avLst/>
              </a:prstGeom>
              <a:noFill/>
              <a:ln w="38100">
                <a:solidFill>
                  <a:schemeClr val="accent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8" name="Straight Connector 7"/>
            <p:cNvCxnSpPr/>
            <p:nvPr/>
          </p:nvCxnSpPr>
          <p:spPr>
            <a:xfrm>
              <a:off x="4949087" y="4081669"/>
              <a:ext cx="1939635" cy="1680971"/>
            </a:xfrm>
            <a:prstGeom prst="line">
              <a:avLst/>
            </a:prstGeom>
            <a:ln w="254000"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4956313" y="3972970"/>
              <a:ext cx="1789044" cy="1786988"/>
            </a:xfrm>
            <a:prstGeom prst="line">
              <a:avLst/>
            </a:prstGeom>
            <a:ln w="254000"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/>
          <p:cNvSpPr txBox="1"/>
          <p:nvPr/>
        </p:nvSpPr>
        <p:spPr>
          <a:xfrm>
            <a:off x="7151552" y="3196103"/>
            <a:ext cx="3970521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Strategic Insight: </a:t>
            </a:r>
            <a:r>
              <a:rPr 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Partnering with states that have low readmissions and more easily improvable factors for readmissions </a:t>
            </a:r>
            <a:endParaRPr lang="en-US" sz="24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151552" y="551844"/>
            <a:ext cx="397052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1% reduction in readmissions rate </a:t>
            </a:r>
            <a:r>
              <a:rPr lang="en-US" sz="28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= </a:t>
            </a:r>
            <a:r>
              <a:rPr lang="en-US" sz="32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$15-16mil /year</a:t>
            </a:r>
            <a:endParaRPr lang="en-US" sz="32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4707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719" b="89770" l="3182" r="97273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05000" y="946150"/>
            <a:ext cx="8382000" cy="49657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alphaModFix amt="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/>
                    </a14:imgEffect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47264" y="1347933"/>
            <a:ext cx="10718800" cy="446250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9203" y="1669844"/>
            <a:ext cx="4187789" cy="314084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7"/>
          <a:srcRect t="26534" b="20879"/>
          <a:stretch/>
        </p:blipFill>
        <p:spPr>
          <a:xfrm>
            <a:off x="475342" y="5960837"/>
            <a:ext cx="3173481" cy="87935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83554" y="6124084"/>
            <a:ext cx="3008445" cy="73391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987"/>
          <a:stretch/>
        </p:blipFill>
        <p:spPr>
          <a:xfrm>
            <a:off x="8454054" y="2989931"/>
            <a:ext cx="3602393" cy="310504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53" t="21803" r="25502" b="21903"/>
          <a:stretch/>
        </p:blipFill>
        <p:spPr>
          <a:xfrm>
            <a:off x="8390093" y="32658"/>
            <a:ext cx="3683940" cy="313298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342" y="0"/>
            <a:ext cx="4136572" cy="3102429"/>
          </a:xfrm>
          <a:prstGeom prst="rect">
            <a:avLst/>
          </a:prstGeom>
        </p:spPr>
      </p:pic>
      <p:cxnSp>
        <p:nvCxnSpPr>
          <p:cNvPr id="18" name="Straight Arrow Connector 17"/>
          <p:cNvCxnSpPr/>
          <p:nvPr/>
        </p:nvCxnSpPr>
        <p:spPr>
          <a:xfrm flipH="1">
            <a:off x="3174296" y="351980"/>
            <a:ext cx="271459" cy="986738"/>
          </a:xfrm>
          <a:prstGeom prst="straightConnector1">
            <a:avLst/>
          </a:prstGeom>
          <a:ln w="152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610878" y="168436"/>
            <a:ext cx="27303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Not sure how to get down</a:t>
            </a:r>
            <a:r>
              <a:rPr lang="mr-IN" dirty="0" smtClean="0"/>
              <a:t>…</a:t>
            </a:r>
            <a:endParaRPr lang="en-US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52385" y="3106546"/>
            <a:ext cx="3702171" cy="261329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543629" y="4663827"/>
            <a:ext cx="1782850" cy="122571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242715" y="4912099"/>
            <a:ext cx="3153807" cy="182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392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View">
  <a:themeElements>
    <a:clrScheme name="Violet">
      <a:dk1>
        <a:sysClr val="windowText" lastClr="000000"/>
      </a:dk1>
      <a:lt1>
        <a:sysClr val="window" lastClr="FFFFFF"/>
      </a:lt1>
      <a:dk2>
        <a:srgbClr val="373545"/>
      </a:dk2>
      <a:lt2>
        <a:srgbClr val="DCD8DC"/>
      </a:lt2>
      <a:accent1>
        <a:srgbClr val="AD84C6"/>
      </a:accent1>
      <a:accent2>
        <a:srgbClr val="8784C7"/>
      </a:accent2>
      <a:accent3>
        <a:srgbClr val="5D739A"/>
      </a:accent3>
      <a:accent4>
        <a:srgbClr val="6997AF"/>
      </a:accent4>
      <a:accent5>
        <a:srgbClr val="84ACB6"/>
      </a:accent5>
      <a:accent6>
        <a:srgbClr val="6F8183"/>
      </a:accent6>
      <a:hlink>
        <a:srgbClr val="69A020"/>
      </a:hlink>
      <a:folHlink>
        <a:srgbClr val="8C8C8C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View</Template>
  <TotalTime>5682</TotalTime>
  <Words>246</Words>
  <Application>Microsoft Macintosh PowerPoint</Application>
  <PresentationFormat>Widescreen</PresentationFormat>
  <Paragraphs>53</Paragraphs>
  <Slides>14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Calibri</vt:lpstr>
      <vt:lpstr>Century Schoolbook</vt:lpstr>
      <vt:lpstr>Mangal</vt:lpstr>
      <vt:lpstr>Wingdings 2</vt:lpstr>
      <vt:lpstr>Arial</vt:lpstr>
      <vt:lpstr>View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64</cp:revision>
  <cp:lastPrinted>2017-02-08T17:57:41Z</cp:lastPrinted>
  <dcterms:created xsi:type="dcterms:W3CDTF">2017-02-03T01:39:56Z</dcterms:created>
  <dcterms:modified xsi:type="dcterms:W3CDTF">2017-02-10T18:52:31Z</dcterms:modified>
</cp:coreProperties>
</file>